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4" r:id="rId3"/>
    <p:sldId id="262" r:id="rId4"/>
    <p:sldId id="258" r:id="rId5"/>
    <p:sldId id="260" r:id="rId6"/>
    <p:sldId id="265" r:id="rId7"/>
    <p:sldId id="263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zych" initials="AS" lastIdx="3" clrIdx="0">
    <p:extLst>
      <p:ext uri="{19B8F6BF-5375-455C-9EA6-DF929625EA0E}">
        <p15:presenceInfo xmlns:p15="http://schemas.microsoft.com/office/powerpoint/2012/main" userId="S::aleszy@zkzl.poznan.pl::23a435da-7c62-459b-81e1-3099aea268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32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360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716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6975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5921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700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214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1119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505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2277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11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3001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1948DB-81EC-4377-9525-D7EE01704B7C}" type="datetimeFigureOut">
              <a:rPr lang="pl-PL" smtClean="0"/>
              <a:t>2026-10-14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A7513CF-E4EF-446C-B6C2-D6F7688DC9BA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9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6F66B95-5B68-4B7E-8DA3-A41646E83CE0}"/>
              </a:ext>
            </a:extLst>
          </p:cNvPr>
          <p:cNvPicPr/>
          <p:nvPr/>
        </p:nvPicPr>
        <p:blipFill>
          <a:blip r:embed="rId2"/>
          <a:srcRect l="-38" t="-308" r="-38" b="-308"/>
          <a:stretch>
            <a:fillRect/>
          </a:stretch>
        </p:blipFill>
        <p:spPr bwMode="auto">
          <a:xfrm>
            <a:off x="1164786" y="537797"/>
            <a:ext cx="2766060" cy="3429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0207E683-AE07-4B21-B403-D920E6781495}"/>
              </a:ext>
            </a:extLst>
          </p:cNvPr>
          <p:cNvSpPr txBox="1"/>
          <p:nvPr/>
        </p:nvSpPr>
        <p:spPr>
          <a:xfrm>
            <a:off x="2238522" y="2691569"/>
            <a:ext cx="725267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dirty="0"/>
              <a:t>Informacja dotycząca</a:t>
            </a:r>
            <a:br>
              <a:rPr lang="pl-PL" sz="3200" dirty="0"/>
            </a:br>
            <a:r>
              <a:rPr lang="pl-PL" sz="3200" dirty="0"/>
              <a:t>lokalu użytkowego o pow. 23,38 m</a:t>
            </a:r>
            <a:r>
              <a:rPr lang="pl-PL" sz="3200" baseline="30000" dirty="0"/>
              <a:t>2</a:t>
            </a:r>
            <a:r>
              <a:rPr lang="pl-PL" sz="3200" dirty="0"/>
              <a:t> </a:t>
            </a:r>
            <a:br>
              <a:rPr lang="pl-PL" sz="3200" dirty="0"/>
            </a:br>
            <a:r>
              <a:rPr lang="pl-PL" sz="3200" dirty="0"/>
              <a:t>na Dworcu autobusowym Poznań Główny</a:t>
            </a:r>
          </a:p>
          <a:p>
            <a:pPr algn="ctr"/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90120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5">
            <a:extLst>
              <a:ext uri="{FF2B5EF4-FFF2-40B4-BE49-F238E27FC236}">
                <a16:creationId xmlns:a16="http://schemas.microsoft.com/office/drawing/2014/main" id="{3DC52028-E11B-4D0D-AA94-597E2219B561}"/>
              </a:ext>
            </a:extLst>
          </p:cNvPr>
          <p:cNvSpPr txBox="1">
            <a:spLocks/>
          </p:cNvSpPr>
          <p:nvPr/>
        </p:nvSpPr>
        <p:spPr>
          <a:xfrm>
            <a:off x="1058778" y="555990"/>
            <a:ext cx="5037222" cy="5736655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800" dirty="0"/>
              <a:t>Powierzchnia lokalu: </a:t>
            </a:r>
            <a:br>
              <a:rPr lang="pl-PL" sz="3800" dirty="0"/>
            </a:br>
            <a:r>
              <a:rPr lang="pl-PL" sz="3800" b="1" dirty="0"/>
              <a:t>23,38 m</a:t>
            </a:r>
            <a:r>
              <a:rPr lang="pl-PL" sz="3800" b="1" baseline="30000" dirty="0"/>
              <a:t>2</a:t>
            </a:r>
          </a:p>
          <a:p>
            <a:r>
              <a:rPr lang="pl-PL" sz="3200" dirty="0"/>
              <a:t>Struktura lokalu: </a:t>
            </a:r>
            <a:br>
              <a:rPr lang="pl-PL" sz="3200" dirty="0"/>
            </a:br>
            <a:r>
              <a:rPr lang="pl-PL" sz="3200" dirty="0"/>
              <a:t>1 (jedno) pomieszczenie</a:t>
            </a:r>
          </a:p>
          <a:p>
            <a:r>
              <a:rPr lang="pl-PL" sz="3200" dirty="0"/>
              <a:t>Lokalizacja: </a:t>
            </a:r>
            <a:br>
              <a:rPr lang="pl-PL" sz="3200" dirty="0"/>
            </a:br>
            <a:r>
              <a:rPr lang="pl-PL" sz="3200" dirty="0"/>
              <a:t>parter w obrębie poczekalni Dworca</a:t>
            </a:r>
          </a:p>
          <a:p>
            <a:r>
              <a:rPr lang="pl-PL" sz="3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Dworzec jest czynny 24 h </a:t>
            </a:r>
            <a:br>
              <a:rPr lang="pl-PL" sz="3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na dobę i 7 dni w tygodniu.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2144E26-741E-41B8-8425-91A7DA9B9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0049" y="481264"/>
            <a:ext cx="4851133" cy="573665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A549873C-BA84-48E4-A4EF-5D522551EA60}"/>
              </a:ext>
            </a:extLst>
          </p:cNvPr>
          <p:cNvSpPr txBox="1"/>
          <p:nvPr/>
        </p:nvSpPr>
        <p:spPr>
          <a:xfrm>
            <a:off x="7748338" y="307169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POCZEKALNIA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43A69F1-CC19-4932-B3C2-5077481F1E08}"/>
              </a:ext>
            </a:extLst>
          </p:cNvPr>
          <p:cNvSpPr txBox="1"/>
          <p:nvPr/>
        </p:nvSpPr>
        <p:spPr>
          <a:xfrm rot="16200000">
            <a:off x="8729607" y="2684169"/>
            <a:ext cx="1695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KASY </a:t>
            </a:r>
            <a:r>
              <a:rPr lang="pl-PL" b="1" dirty="0">
                <a:solidFill>
                  <a:srgbClr val="FF0000"/>
                </a:solidFill>
              </a:rPr>
              <a:t>BILETOWE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DF2F56C-243C-4FAD-A6E0-7ACA2746B23B}"/>
              </a:ext>
            </a:extLst>
          </p:cNvPr>
          <p:cNvSpPr txBox="1"/>
          <p:nvPr/>
        </p:nvSpPr>
        <p:spPr>
          <a:xfrm>
            <a:off x="7544602" y="5232720"/>
            <a:ext cx="1522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LOKAL DO WYNAJĘCIA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4F8E759-A927-4B7A-9E7A-69D9A9959F00}"/>
              </a:ext>
            </a:extLst>
          </p:cNvPr>
          <p:cNvSpPr txBox="1"/>
          <p:nvPr/>
        </p:nvSpPr>
        <p:spPr>
          <a:xfrm rot="1690884">
            <a:off x="8874149" y="5631313"/>
            <a:ext cx="14059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>
                <a:solidFill>
                  <a:srgbClr val="FF0000"/>
                </a:solidFill>
              </a:rPr>
              <a:t>Przejście do toalet publicznych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6FF899B-C81A-40E8-B62F-8902D470F64A}"/>
              </a:ext>
            </a:extLst>
          </p:cNvPr>
          <p:cNvSpPr txBox="1"/>
          <p:nvPr/>
        </p:nvSpPr>
        <p:spPr>
          <a:xfrm rot="19119429">
            <a:off x="8958128" y="617679"/>
            <a:ext cx="11938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>
                <a:solidFill>
                  <a:srgbClr val="FF0000"/>
                </a:solidFill>
              </a:rPr>
              <a:t>Przejście do Galerii </a:t>
            </a:r>
            <a:r>
              <a:rPr lang="pl-PL" sz="1100" dirty="0" err="1">
                <a:solidFill>
                  <a:srgbClr val="FF0000"/>
                </a:solidFill>
              </a:rPr>
              <a:t>Avenida</a:t>
            </a:r>
            <a:endParaRPr lang="pl-PL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64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770" y="6138000"/>
            <a:ext cx="2305230" cy="72000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-277445" y="844061"/>
            <a:ext cx="660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rgbClr val="00B0F0"/>
                </a:solidFill>
              </a:rPr>
              <a:t>Dane techniczne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A7BE3582-9C3C-4941-A982-116F94578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58" y="1905802"/>
            <a:ext cx="7440330" cy="3954133"/>
          </a:xfrm>
        </p:spPr>
        <p:txBody>
          <a:bodyPr>
            <a:normAutofit fontScale="62500" lnSpcReduction="20000"/>
          </a:bodyPr>
          <a:lstStyle/>
          <a:p>
            <a:r>
              <a:rPr lang="pl-PL" sz="2400" u="sng" dirty="0"/>
              <a:t>Instalacje:</a:t>
            </a:r>
            <a:r>
              <a:rPr lang="pl-PL" sz="2400" dirty="0"/>
              <a:t> </a:t>
            </a:r>
          </a:p>
          <a:p>
            <a:r>
              <a:rPr lang="pl-PL" sz="24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&gt; </a:t>
            </a:r>
            <a:r>
              <a:rPr lang="pl-PL" sz="26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rodzaj ogrzewania (WSHP) – pompy ciepła, centrale wentylacyjne, klimatyzacja, </a:t>
            </a:r>
          </a:p>
          <a:p>
            <a:r>
              <a:rPr lang="pl-PL" sz="26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&gt; instalacja ppoż (czujki dymu, tryskacze),</a:t>
            </a:r>
          </a:p>
          <a:p>
            <a:pPr algn="just"/>
            <a:r>
              <a:rPr lang="pl-PL" sz="26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&gt; instalacja elektryczna - w</a:t>
            </a:r>
            <a:r>
              <a:rPr lang="pl-PL" sz="2600" dirty="0">
                <a:ea typeface="Calibri" panose="020F0502020204030204" pitchFamily="34" charset="0"/>
              </a:rPr>
              <a:t> lokalu znajduje się mała rozdzielnia, </a:t>
            </a:r>
            <a:br>
              <a:rPr lang="pl-PL" sz="2600" dirty="0">
                <a:ea typeface="Calibri" panose="020F0502020204030204" pitchFamily="34" charset="0"/>
              </a:rPr>
            </a:br>
            <a:r>
              <a:rPr lang="pl-PL" sz="2600" dirty="0">
                <a:ea typeface="Calibri" panose="020F0502020204030204" pitchFamily="34" charset="0"/>
              </a:rPr>
              <a:t>z głównym bezpiecznikiem na oświetlenie i gniazdka elektryczne </a:t>
            </a:r>
            <a:br>
              <a:rPr lang="pl-PL" sz="2600" dirty="0">
                <a:ea typeface="Calibri" panose="020F0502020204030204" pitchFamily="34" charset="0"/>
              </a:rPr>
            </a:br>
            <a:r>
              <a:rPr lang="pl-PL" sz="2600" dirty="0">
                <a:ea typeface="Calibri" panose="020F0502020204030204" pitchFamily="34" charset="0"/>
              </a:rPr>
              <a:t>w lokalu. Dla lokalu wykonano dodatkowy obwód zasilający </a:t>
            </a:r>
            <a:br>
              <a:rPr lang="pl-PL" sz="2600" dirty="0">
                <a:ea typeface="Calibri" panose="020F0502020204030204" pitchFamily="34" charset="0"/>
              </a:rPr>
            </a:br>
            <a:r>
              <a:rPr lang="pl-PL" sz="2600" dirty="0">
                <a:ea typeface="Calibri" panose="020F0502020204030204" pitchFamily="34" charset="0"/>
              </a:rPr>
              <a:t>i dodatkowe gniazdka </a:t>
            </a:r>
            <a:r>
              <a:rPr lang="pl-PL" sz="2600" dirty="0"/>
              <a:t>wraz z układem pomiarowym</a:t>
            </a:r>
            <a:r>
              <a:rPr lang="pl-PL" sz="2600" dirty="0">
                <a:ea typeface="Calibri" panose="020F0502020204030204" pitchFamily="34" charset="0"/>
              </a:rPr>
              <a:t> z uwagi na potrzebę użytkowania dodatkowych urządzeń (typu lodówki do kanapek, napojów, ekspres do kawy, piec </a:t>
            </a:r>
            <a:r>
              <a:rPr lang="pl-PL" sz="2600" dirty="0" err="1">
                <a:ea typeface="Calibri" panose="020F0502020204030204" pitchFamily="34" charset="0"/>
              </a:rPr>
              <a:t>Merrychef</a:t>
            </a:r>
            <a:r>
              <a:rPr lang="pl-PL" sz="2600" dirty="0">
                <a:ea typeface="Calibri" panose="020F0502020204030204" pitchFamily="34" charset="0"/>
              </a:rPr>
              <a:t> i grill do podgrzewania kanapek).</a:t>
            </a:r>
          </a:p>
          <a:p>
            <a:r>
              <a:rPr lang="pl-PL" sz="26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&gt; dwa podliczniki prądu,</a:t>
            </a:r>
            <a:r>
              <a:rPr lang="pl-PL" sz="2600" dirty="0">
                <a:ea typeface="Calibri" panose="020F0502020204030204" pitchFamily="34" charset="0"/>
              </a:rPr>
              <a:t> </a:t>
            </a:r>
          </a:p>
          <a:p>
            <a:r>
              <a:rPr lang="pl-PL" sz="2600" dirty="0">
                <a:ea typeface="Calibri" panose="020F0502020204030204" pitchFamily="34" charset="0"/>
              </a:rPr>
              <a:t>&gt; oświetlenie sufitowe - LED (nowe lampy), </a:t>
            </a:r>
            <a:endParaRPr lang="pl-PL" sz="260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6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&gt; instalacja wodna (umywalka) z odpływem i wodomierzem, </a:t>
            </a:r>
          </a:p>
          <a:p>
            <a:r>
              <a:rPr lang="pl-PL" sz="26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&gt; mały podgrzewacz wody (bojler).</a:t>
            </a:r>
          </a:p>
          <a:p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2037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770" y="6138000"/>
            <a:ext cx="2305230" cy="720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203255" y="1698315"/>
            <a:ext cx="1035751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00B0F0"/>
                </a:solidFill>
              </a:rPr>
              <a:t>Za pośrednictwem Wynajmującego jest: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l-PL" sz="1600" dirty="0"/>
              <a:t>dostawa prądu - o</a:t>
            </a:r>
            <a:r>
              <a:rPr lang="pl-PL" sz="1600" dirty="0">
                <a:ea typeface="Times New Roman" panose="02020603050405020304" pitchFamily="18" charset="0"/>
              </a:rPr>
              <a:t>płata za energię elektryczną ma charakter zaliczkowy i podlegać będzie rozliczeniu w oparciu o rzeczywiste koszty wynikające z faktur dostawców mediów oraz wskazań podliczników (rozliczenie roczne)</a:t>
            </a:r>
            <a:r>
              <a:rPr lang="pl-PL" sz="1600" dirty="0"/>
              <a:t>, zaliczka do ustalenia w zależności od liczby i rodzaju urządzeń – dotychczas w wysokości 1000,00 zł netto m-</a:t>
            </a:r>
            <a:r>
              <a:rPr lang="pl-PL" sz="1600" dirty="0" err="1"/>
              <a:t>cznie</a:t>
            </a:r>
            <a:r>
              <a:rPr lang="pl-PL" sz="1600" dirty="0"/>
              <a:t>,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l-PL" sz="1600" dirty="0"/>
              <a:t>dostawa wody + odprowadzanie ścieków - </a:t>
            </a:r>
            <a:r>
              <a:rPr lang="pl-PL" sz="1600" dirty="0">
                <a:ea typeface="Times New Roman" panose="02020603050405020304" pitchFamily="18" charset="0"/>
              </a:rPr>
              <a:t>opłata za dostarczoną wodę i odprowadzenie ścieków ma charakter zaliczkowy i podlega rozliczeniu po upływie okresu rozliczeniowego w oparciu o rzeczywiste koszty zużycia wynikające z faktur wystawionych przez dostawców mediów względnie w przypadku braku rozliczenia przez Zarządcę budynku wg stawek </a:t>
            </a:r>
            <a:r>
              <a:rPr lang="pl-PL" sz="1600" dirty="0" err="1">
                <a:ea typeface="Times New Roman" panose="02020603050405020304" pitchFamily="18" charset="0"/>
              </a:rPr>
              <a:t>Aquanetu</a:t>
            </a:r>
            <a:r>
              <a:rPr lang="pl-PL" sz="1600" dirty="0">
                <a:ea typeface="Times New Roman" panose="02020603050405020304" pitchFamily="18" charset="0"/>
              </a:rPr>
              <a:t> oraz wskazań (pod)wodomierza –</a:t>
            </a:r>
            <a:r>
              <a:rPr lang="pl-PL" sz="1600" dirty="0"/>
              <a:t> zaliczka w wysokości 100,00 zł netto </a:t>
            </a:r>
            <a:br>
              <a:rPr lang="pl-PL" sz="1600" dirty="0"/>
            </a:br>
            <a:r>
              <a:rPr lang="pl-PL" sz="1600" dirty="0"/>
              <a:t>m-</a:t>
            </a:r>
            <a:r>
              <a:rPr lang="pl-PL" sz="1600" dirty="0" err="1"/>
              <a:t>cznie</a:t>
            </a:r>
            <a:r>
              <a:rPr lang="pl-PL" sz="1600" dirty="0"/>
              <a:t>,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l-PL" sz="1600" dirty="0">
                <a:ea typeface="Times New Roman" panose="02020603050405020304" pitchFamily="18" charset="0"/>
              </a:rPr>
              <a:t>Opłata za zagospodarowanie odpadami komunalnymi stanowiąca opłatę ryczałtową to udział Najemcy w kosztach Wynajmującego związanych z zagospodarowaniem odpadami komunalnym (</a:t>
            </a:r>
            <a:r>
              <a:rPr lang="pl-PL" sz="1600" dirty="0"/>
              <a:t>odbieranie posegregowanych odpadów komunalnych) – ryczałt w wysokości 50,00 zł netto m-</a:t>
            </a:r>
            <a:r>
              <a:rPr lang="pl-PL" sz="1600" dirty="0" err="1"/>
              <a:t>cznie</a:t>
            </a:r>
            <a:r>
              <a:rPr lang="pl-PL" sz="1600" dirty="0"/>
              <a:t>,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l-PL" sz="1600" dirty="0"/>
              <a:t>ogólna ochrona lokalu w ramach ogólnej ochrony Dworca, </a:t>
            </a:r>
          </a:p>
          <a:p>
            <a:pPr lvl="1"/>
            <a:endParaRPr lang="pl-PL" sz="16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00B0F0"/>
                </a:solidFill>
              </a:rPr>
              <a:t>Dodatkowo Najemca we własnym zakresie podpisuje umowę w zakresie korzystania z toalet publicznych z operatorem </a:t>
            </a:r>
            <a:br>
              <a:rPr lang="pl-PL" sz="1600" dirty="0">
                <a:solidFill>
                  <a:srgbClr val="00B0F0"/>
                </a:solidFill>
              </a:rPr>
            </a:br>
            <a:r>
              <a:rPr lang="pl-PL" sz="1600" dirty="0">
                <a:solidFill>
                  <a:srgbClr val="00B0F0"/>
                </a:solidFill>
              </a:rPr>
              <a:t>i na usługi teleinformatyczne. 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354013" lvl="1" indent="-34290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FF0000"/>
                </a:solidFill>
              </a:rPr>
              <a:t>Najemca nie ponosi dodatkowych kosztów ogrzewania/chłodu. Koszty te uwzględnia się w stawce czynszu najmu.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D17C7C4-6D97-47E9-8E48-9E3A2D8DDEA0}"/>
              </a:ext>
            </a:extLst>
          </p:cNvPr>
          <p:cNvSpPr txBox="1"/>
          <p:nvPr/>
        </p:nvSpPr>
        <p:spPr>
          <a:xfrm>
            <a:off x="-869600" y="739940"/>
            <a:ext cx="12430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rgbClr val="00B0F0"/>
                </a:solidFill>
              </a:rPr>
              <a:t>Opłaty dodatkowe za świadczenia/usługi</a:t>
            </a:r>
          </a:p>
        </p:txBody>
      </p:sp>
    </p:spTree>
    <p:extLst>
      <p:ext uri="{BB962C8B-B14F-4D97-AF65-F5344CB8AC3E}">
        <p14:creationId xmlns:p14="http://schemas.microsoft.com/office/powerpoint/2010/main" val="3081712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772" y="6138000"/>
            <a:ext cx="2305228" cy="720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75A0679-08B9-4CD4-888A-0BD865CFE8DF}"/>
              </a:ext>
            </a:extLst>
          </p:cNvPr>
          <p:cNvSpPr txBox="1"/>
          <p:nvPr/>
        </p:nvSpPr>
        <p:spPr>
          <a:xfrm>
            <a:off x="0" y="730108"/>
            <a:ext cx="12430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rgbClr val="00B0F0"/>
                </a:solidFill>
              </a:rPr>
              <a:t>Zdjęcia lokalu użytkowego (przed przeróbką instalacji)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3C7F3258-3CCF-464F-935A-A7B15BCC9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335" y="1832980"/>
            <a:ext cx="2750581" cy="3910029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C80C832-3D51-48B3-9D6E-64FF906DE5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3459" y="1832979"/>
            <a:ext cx="3381847" cy="3910029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93C55769-20A1-4420-843D-B065D312A6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685" y="1832982"/>
            <a:ext cx="3439005" cy="391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03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FDD04E8D-3FC4-420C-A577-CB361FF66396}"/>
              </a:ext>
            </a:extLst>
          </p:cNvPr>
          <p:cNvSpPr txBox="1"/>
          <p:nvPr/>
        </p:nvSpPr>
        <p:spPr>
          <a:xfrm>
            <a:off x="0" y="247953"/>
            <a:ext cx="116389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dirty="0">
                <a:solidFill>
                  <a:srgbClr val="00B0F0"/>
                </a:solidFill>
              </a:rPr>
              <a:t>Zdjęcia lokalu użytkowego (lokal czasowo zamknięty)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0A032CA-7E2C-44ED-AB2D-37A5AA28F8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085" b="17706"/>
          <a:stretch/>
        </p:blipFill>
        <p:spPr>
          <a:xfrm>
            <a:off x="444959" y="1892967"/>
            <a:ext cx="3527273" cy="377791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4674F3B-836A-49D3-A881-73E4B1A99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576" y="1759973"/>
            <a:ext cx="3358605" cy="439256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FF1FB8C-B0F9-4EA6-8E1E-590BE82936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849" b="215"/>
          <a:stretch/>
        </p:blipFill>
        <p:spPr>
          <a:xfrm>
            <a:off x="7653525" y="1892967"/>
            <a:ext cx="3604411" cy="377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84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993" y="3544908"/>
            <a:ext cx="6057481" cy="1891953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451005" y="344129"/>
            <a:ext cx="70174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3600" dirty="0">
              <a:solidFill>
                <a:srgbClr val="00B0F0"/>
              </a:solidFill>
            </a:endParaRPr>
          </a:p>
          <a:p>
            <a:pPr algn="ctr"/>
            <a:r>
              <a:rPr lang="pl-PL" sz="4800" dirty="0">
                <a:solidFill>
                  <a:srgbClr val="00B0F0"/>
                </a:solidFill>
              </a:rPr>
              <a:t>Zapraszamy do kontaktu</a:t>
            </a:r>
          </a:p>
        </p:txBody>
      </p:sp>
    </p:spTree>
    <p:extLst>
      <p:ext uri="{BB962C8B-B14F-4D97-AF65-F5344CB8AC3E}">
        <p14:creationId xmlns:p14="http://schemas.microsoft.com/office/powerpoint/2010/main" val="33187163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Niebieski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417</Words>
  <Application>Microsoft Office PowerPoint</Application>
  <PresentationFormat>Panoramiczny</PresentationFormat>
  <Paragraphs>34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Retrospekcja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Łukasz Kubiak</dc:creator>
  <cp:lastModifiedBy>Aleksandra Szych</cp:lastModifiedBy>
  <cp:revision>28</cp:revision>
  <dcterms:created xsi:type="dcterms:W3CDTF">2019-11-20T10:18:50Z</dcterms:created>
  <dcterms:modified xsi:type="dcterms:W3CDTF">2026-10-14T07:39:01Z</dcterms:modified>
</cp:coreProperties>
</file>